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87" r:id="rId3"/>
    <p:sldId id="257" r:id="rId4"/>
    <p:sldId id="269" r:id="rId5"/>
    <p:sldId id="271" r:id="rId6"/>
    <p:sldId id="270" r:id="rId7"/>
    <p:sldId id="272" r:id="rId8"/>
    <p:sldId id="273" r:id="rId9"/>
    <p:sldId id="274" r:id="rId10"/>
    <p:sldId id="275" r:id="rId11"/>
    <p:sldId id="277" r:id="rId12"/>
    <p:sldId id="286" r:id="rId13"/>
    <p:sldId id="276" r:id="rId14"/>
    <p:sldId id="278" r:id="rId15"/>
    <p:sldId id="290" r:id="rId16"/>
    <p:sldId id="291" r:id="rId17"/>
    <p:sldId id="258" r:id="rId18"/>
    <p:sldId id="285" r:id="rId19"/>
    <p:sldId id="261" r:id="rId20"/>
    <p:sldId id="262" r:id="rId21"/>
    <p:sldId id="289" r:id="rId22"/>
    <p:sldId id="280" r:id="rId23"/>
    <p:sldId id="284" r:id="rId24"/>
    <p:sldId id="281" r:id="rId25"/>
    <p:sldId id="279" r:id="rId26"/>
    <p:sldId id="263" r:id="rId27"/>
    <p:sldId id="265" r:id="rId28"/>
    <p:sldId id="264" r:id="rId29"/>
    <p:sldId id="282" r:id="rId30"/>
    <p:sldId id="283" r:id="rId31"/>
    <p:sldId id="266" r:id="rId32"/>
    <p:sldId id="288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6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6969B-71AE-40CC-935A-650838C416C5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16791-5E37-40A8-ABE7-E7D352A0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907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16791-5E37-40A8-ABE7-E7D352A0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749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16791-5E37-40A8-ABE7-E7D352A0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786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16791-5E37-40A8-ABE7-E7D352A0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038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16791-5E37-40A8-ABE7-E7D352A0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897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16791-5E37-40A8-ABE7-E7D352A0032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67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D75C8-844F-4F9B-A711-6FB6E5C03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C10B31-473A-4DE3-9FA5-8CF66F8B1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D9C643-70BF-4C81-958F-D7162EA83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8307B-0BAD-4B57-A523-7B4284BFEE8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61CE5E-39E8-4085-8626-D0006330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A706DF-DAB6-4009-B6BF-587C3EFC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9A7D-6B3D-4BED-9D3A-589A1F893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542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26788-A68F-4F01-98F5-BB93DCD7D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3FC864-9F3A-43F5-A0CF-DDE31CAEB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E47AF1-934A-456A-B0AB-0AA8969F6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8307B-0BAD-4B57-A523-7B4284BFEE8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F9FE4-3240-45CA-93AA-97ED47338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30E6BE-8615-49B8-BD90-BAEE5F42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9A7D-6B3D-4BED-9D3A-589A1F893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75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8690E6-1F25-42F4-BA06-133135C344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DF72E5-B4F6-4810-BA44-261F1546E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BFD3C4-6C69-4166-843D-9EC5696BF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8307B-0BAD-4B57-A523-7B4284BFEE8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B6BDA0-2B39-484B-83B5-BB7096E6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7FF3E9-6616-4777-BEC6-94133BB06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9A7D-6B3D-4BED-9D3A-589A1F893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8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3F0A0-84B0-4EC0-B9F2-B966EE58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C2C2E-A05D-4C29-B081-1AE2E3F90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32589E-FEA4-4A17-9BE6-EB2033809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8307B-0BAD-4B57-A523-7B4284BFEE8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0CA4F6-1BFA-49B4-AFAF-CD4744DB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0A8D3E-4523-49FB-8650-0894AB5F2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9A7D-6B3D-4BED-9D3A-589A1F893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781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2776C-FA38-4D66-AC4B-F3D558295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D0A86A-59D7-4C91-A0CB-29D86F092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9D8153-2271-4DED-B0FF-025B08AAD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8307B-0BAD-4B57-A523-7B4284BFEE8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D3866F-5D0B-4154-B518-814ACEAB8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6AE191-FECD-4D91-9FA7-F5949343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9A7D-6B3D-4BED-9D3A-589A1F893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25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26DA9-7DE3-496D-94B3-86B760C5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D8C242-1D15-4122-BB2A-01271B23D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C0D500-404A-43EA-AFAE-9AF18D7E3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2BD0AE-98CF-433D-987B-F31E06EFC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8307B-0BAD-4B57-A523-7B4284BFEE8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CCA60D-6410-410D-925C-AC69CEFD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6FB401-A6A1-4905-A35F-41CD5B83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9A7D-6B3D-4BED-9D3A-589A1F893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577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08232-0BDE-475D-9124-2943BEAD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A42491-A883-4573-A729-0FDEDD10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2E4977-34E4-44A2-BA5C-3A34D7720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5DB43D-436B-44CD-A76D-0F57CC7B6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608B2C-3831-4B7D-B743-A3891B1FD4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8D7D4B-460F-45AF-9E95-D580D3464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8307B-0BAD-4B57-A523-7B4284BFEE8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188A69-4969-400E-9B5C-7578E77B5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4E8C8F-F03F-42FD-B15F-A2C6443E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9A7D-6B3D-4BED-9D3A-589A1F893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3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26AB0-02F9-4DEC-86B1-31FF461E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D0ACBF-8AB6-433F-A913-AB0D748A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8307B-0BAD-4B57-A523-7B4284BFEE8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942BAE-7DC9-49F7-909A-DB117BE2B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5816AA-AB9A-49B8-8852-63556E055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9A7D-6B3D-4BED-9D3A-589A1F893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35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8CCD73-7649-4823-A19C-2FC626BC8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8307B-0BAD-4B57-A523-7B4284BFEE8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1A8A79-6B2C-4C9C-B2DE-EE5EBE3D2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FDB48E-7F17-4247-A335-12E746E0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9A7D-6B3D-4BED-9D3A-589A1F893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46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21B87F-EF1E-42BB-8F7B-D60DF3F43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7652AC-53BC-41C7-864D-06C274098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B6D79A-2255-43F3-990C-CA0BDC295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D7EF1B-4F7A-4F4C-93EB-822FF4E4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8307B-0BAD-4B57-A523-7B4284BFEE8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F2B5A4-ED2D-4B88-AE92-75205F9EA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D4D46D-B383-4D6C-975F-6CC4AF4C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9A7D-6B3D-4BED-9D3A-589A1F893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112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6ACC83-7421-432C-AC1D-FEEC80B5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242AD86-5960-4D30-A9F1-8E0D0EC98D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5BE3D0-9512-4ACF-8399-8059FCC93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C2A49B-5ED4-4349-AFC6-20D55ED45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8307B-0BAD-4B57-A523-7B4284BFEE8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E5C698-0B99-45EF-BA40-9C818D3A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464532-16DF-4538-A911-6E996FA9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9A7D-6B3D-4BED-9D3A-589A1F893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457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AD76FA9-C4F0-4159-A8A4-422B50B16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18F779-8048-49CC-AC8D-AE4EE22CD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03057A-8AEE-4E7A-9B0E-C7C17E43E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8307B-0BAD-4B57-A523-7B4284BFEE8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C946DA-2B10-41AA-8674-42CD5B58A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85A034-3F1A-4F7C-A632-84A7F352D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69A7D-6B3D-4BED-9D3A-589A1F893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3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7.png"/><Relationship Id="rId7" Type="http://schemas.openxmlformats.org/officeDocument/2006/relationships/image" Target="../media/image3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00.png"/><Relationship Id="rId4" Type="http://schemas.openxmlformats.org/officeDocument/2006/relationships/image" Target="../media/image38.png"/><Relationship Id="rId9" Type="http://schemas.openxmlformats.org/officeDocument/2006/relationships/image" Target="../media/image3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72481-87B7-4A07-B118-B324B8EF87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Empathetic Dialogue Generation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68C486-C8C9-4B2C-90FF-73A4E8B7A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Pingsheng Liu</a:t>
            </a:r>
          </a:p>
          <a:p>
            <a:r>
              <a:rPr lang="en-US" altLang="zh-CN" sz="1600" dirty="0"/>
              <a:t>2021.12.13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0954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2875747-3A6E-4F52-BE34-C39A81E9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628" y="2052981"/>
            <a:ext cx="5876968" cy="418150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058E353-5E00-449B-85FC-EB84C479E550}"/>
              </a:ext>
            </a:extLst>
          </p:cNvPr>
          <p:cNvSpPr/>
          <p:nvPr/>
        </p:nvSpPr>
        <p:spPr>
          <a:xfrm>
            <a:off x="1306628" y="2083903"/>
            <a:ext cx="1100851" cy="185531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B3051C0-0768-416A-8506-135D6CCB11C1}"/>
              </a:ext>
            </a:extLst>
          </p:cNvPr>
          <p:cNvCxnSpPr/>
          <p:nvPr/>
        </p:nvCxnSpPr>
        <p:spPr>
          <a:xfrm flipV="1">
            <a:off x="1775791" y="1885121"/>
            <a:ext cx="278295" cy="106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40AF909-64D7-4A38-BD8D-2C602E9E7C3F}"/>
              </a:ext>
            </a:extLst>
          </p:cNvPr>
          <p:cNvSpPr txBox="1"/>
          <p:nvPr/>
        </p:nvSpPr>
        <p:spPr>
          <a:xfrm>
            <a:off x="2054086" y="1621807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Speaker name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B3386B70-B15E-47CA-A1D7-AD85826205A6}"/>
              </a:ext>
            </a:extLst>
          </p:cNvPr>
          <p:cNvSpPr/>
          <p:nvPr/>
        </p:nvSpPr>
        <p:spPr>
          <a:xfrm>
            <a:off x="1015382" y="2362198"/>
            <a:ext cx="194365" cy="3803373"/>
          </a:xfrm>
          <a:prstGeom prst="leftBrace">
            <a:avLst>
              <a:gd name="adj1" fmla="val 8333"/>
              <a:gd name="adj2" fmla="val 50625"/>
            </a:avLst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E0EC72-7D7B-40C9-B070-E0297A7008EB}"/>
              </a:ext>
            </a:extLst>
          </p:cNvPr>
          <p:cNvSpPr txBox="1"/>
          <p:nvPr/>
        </p:nvSpPr>
        <p:spPr>
          <a:xfrm>
            <a:off x="189740" y="4109997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persona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8D76FB-2282-46FD-8AFD-446CE5133183}"/>
              </a:ext>
            </a:extLst>
          </p:cNvPr>
          <p:cNvSpPr/>
          <p:nvPr/>
        </p:nvSpPr>
        <p:spPr>
          <a:xfrm>
            <a:off x="8503480" y="2838495"/>
            <a:ext cx="3242364" cy="166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1) between 4 and 20 words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2) the first word is “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3) at least one verb; 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4) at least one noun or adjective 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5) at least one content word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83B0FF-96FD-4D2A-89CB-FA2053CF8D21}"/>
              </a:ext>
            </a:extLst>
          </p:cNvPr>
          <p:cNvSpPr/>
          <p:nvPr/>
        </p:nvSpPr>
        <p:spPr>
          <a:xfrm>
            <a:off x="8503480" y="4519450"/>
            <a:ext cx="2571538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Up to 100 persona sentences.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48E75089-2DEC-4A96-B5E3-EB981889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Persona Collection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39DB3EA-B2C2-47C7-A751-FAF972701CCA}"/>
              </a:ext>
            </a:extLst>
          </p:cNvPr>
          <p:cNvSpPr/>
          <p:nvPr/>
        </p:nvSpPr>
        <p:spPr>
          <a:xfrm>
            <a:off x="8503480" y="2483958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Posts / comments</a:t>
            </a:r>
          </a:p>
        </p:txBody>
      </p:sp>
    </p:spTree>
    <p:extLst>
      <p:ext uri="{BB962C8B-B14F-4D97-AF65-F5344CB8AC3E}">
        <p14:creationId xmlns:p14="http://schemas.microsoft.com/office/powerpoint/2010/main" val="2654337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13E7A-5E68-499F-B2AD-8282664FE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796"/>
            <a:ext cx="10515600" cy="1325563"/>
          </a:xfrm>
        </p:spPr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CoMAE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77C895-F439-4CEA-9B5E-2CE6CD0BF684}"/>
              </a:ext>
            </a:extLst>
          </p:cNvPr>
          <p:cNvSpPr/>
          <p:nvPr/>
        </p:nvSpPr>
        <p:spPr>
          <a:xfrm>
            <a:off x="813235" y="1839154"/>
            <a:ext cx="3724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Communication Mechanisms (CM)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63763B-C171-49DE-A7EF-41BF2FCEFF4C}"/>
              </a:ext>
            </a:extLst>
          </p:cNvPr>
          <p:cNvSpPr/>
          <p:nvPr/>
        </p:nvSpPr>
        <p:spPr>
          <a:xfrm>
            <a:off x="838200" y="4109543"/>
            <a:ext cx="1762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Dialog Act (DA)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CBCE0F-3DF6-48DD-95E0-0AC4E5D189E5}"/>
              </a:ext>
            </a:extLst>
          </p:cNvPr>
          <p:cNvSpPr/>
          <p:nvPr/>
        </p:nvSpPr>
        <p:spPr>
          <a:xfrm>
            <a:off x="5568842" y="4109543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Emotion (EM)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AC89ADB-C6F0-471E-BB4B-75A64DF1FD1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537331" y="1538416"/>
            <a:ext cx="628139" cy="48540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5241BB3-3655-4F18-A541-8BEBAF97ED6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537331" y="2023820"/>
            <a:ext cx="628139" cy="466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9D5D880-B487-494E-B39A-3DB5DC87B66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537331" y="2023820"/>
            <a:ext cx="628139" cy="50874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2B35CBF-BA1A-4F88-A399-198515F70881}"/>
              </a:ext>
            </a:extLst>
          </p:cNvPr>
          <p:cNvSpPr/>
          <p:nvPr/>
        </p:nvSpPr>
        <p:spPr>
          <a:xfrm>
            <a:off x="5165470" y="135375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Emotional reaction (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8D704F2-0A08-4F88-B762-C6ACA06CE450}"/>
              </a:ext>
            </a:extLst>
          </p:cNvPr>
          <p:cNvSpPr/>
          <p:nvPr/>
        </p:nvSpPr>
        <p:spPr>
          <a:xfrm>
            <a:off x="5165470" y="1862491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Interpretation (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174331C-8797-45BB-828B-6602965C938D}"/>
              </a:ext>
            </a:extLst>
          </p:cNvPr>
          <p:cNvSpPr/>
          <p:nvPr/>
        </p:nvSpPr>
        <p:spPr>
          <a:xfrm>
            <a:off x="5165470" y="2371232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Exploration (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77AD1DA-6DBF-4EC3-8D4E-939CBB00467C}"/>
              </a:ext>
            </a:extLst>
          </p:cNvPr>
          <p:cNvSpPr/>
          <p:nvPr/>
        </p:nvSpPr>
        <p:spPr>
          <a:xfrm>
            <a:off x="8014967" y="1353750"/>
            <a:ext cx="2308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I feel really sad for you.</a:t>
            </a:r>
            <a:endParaRPr lang="zh-CN" altLang="en-US" sz="16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C2B79C4-182F-4BF6-8E1A-9250948A5B5A}"/>
              </a:ext>
            </a:extLst>
          </p:cNvPr>
          <p:cNvSpPr/>
          <p:nvPr/>
        </p:nvSpPr>
        <p:spPr>
          <a:xfrm>
            <a:off x="7249621" y="1862491"/>
            <a:ext cx="49423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This must be terrifying, I also have similar situations.</a:t>
            </a:r>
            <a:endParaRPr lang="zh-CN" altLang="en-US" sz="16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FB28DD2-7A17-4954-A610-3EAB0F561670}"/>
              </a:ext>
            </a:extLst>
          </p:cNvPr>
          <p:cNvSpPr/>
          <p:nvPr/>
        </p:nvSpPr>
        <p:spPr>
          <a:xfrm>
            <a:off x="7249621" y="2371232"/>
            <a:ext cx="30091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Are you still feeling alone now?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8105AADE-6F8D-4FAF-A193-546C49F32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440" y="3059822"/>
            <a:ext cx="1250123" cy="337468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B1E0A11-3940-4A15-81CD-896A69B65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0210" y="4318635"/>
            <a:ext cx="3472973" cy="955348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A8D48986-2C45-4281-9C49-BCA924E2EB2A}"/>
              </a:ext>
            </a:extLst>
          </p:cNvPr>
          <p:cNvSpPr/>
          <p:nvPr/>
        </p:nvSpPr>
        <p:spPr>
          <a:xfrm>
            <a:off x="0" y="6578157"/>
            <a:ext cx="71605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i="1" dirty="0"/>
              <a:t>2021 ACL Findings </a:t>
            </a:r>
            <a:r>
              <a:rPr lang="zh-CN" altLang="en-US" sz="1200" i="1" dirty="0"/>
              <a:t>CoMAE: A Multi-factor Hierarchical Framework for Empathetic Response Generation</a:t>
            </a:r>
          </a:p>
        </p:txBody>
      </p:sp>
    </p:spTree>
    <p:extLst>
      <p:ext uri="{BB962C8B-B14F-4D97-AF65-F5344CB8AC3E}">
        <p14:creationId xmlns:p14="http://schemas.microsoft.com/office/powerpoint/2010/main" val="292223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13E7A-5E68-499F-B2AD-8282664FE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91"/>
            <a:ext cx="10515600" cy="1325563"/>
          </a:xfrm>
        </p:spPr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CoMAE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77C895-F439-4CEA-9B5E-2CE6CD0BF684}"/>
              </a:ext>
            </a:extLst>
          </p:cNvPr>
          <p:cNvSpPr/>
          <p:nvPr/>
        </p:nvSpPr>
        <p:spPr>
          <a:xfrm>
            <a:off x="838200" y="2014763"/>
            <a:ext cx="3724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Communication Mechanisms (CM)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63763B-C171-49DE-A7EF-41BF2FCEFF4C}"/>
              </a:ext>
            </a:extLst>
          </p:cNvPr>
          <p:cNvSpPr/>
          <p:nvPr/>
        </p:nvSpPr>
        <p:spPr>
          <a:xfrm>
            <a:off x="838200" y="3893091"/>
            <a:ext cx="1762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Dialog Act (DA)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CBCE0F-3DF6-48DD-95E0-0AC4E5D189E5}"/>
              </a:ext>
            </a:extLst>
          </p:cNvPr>
          <p:cNvSpPr/>
          <p:nvPr/>
        </p:nvSpPr>
        <p:spPr>
          <a:xfrm>
            <a:off x="838200" y="5443596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Emotion (EM)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AC89ADB-C6F0-471E-BB4B-75A64DF1FD1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562296" y="1714025"/>
            <a:ext cx="628139" cy="4854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5241BB3-3655-4F18-A541-8BEBAF97ED6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562296" y="2199429"/>
            <a:ext cx="628139" cy="46675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9D5D880-B487-494E-B39A-3DB5DC87B66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562296" y="2199429"/>
            <a:ext cx="628139" cy="508741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2B35CBF-BA1A-4F88-A399-198515F70881}"/>
              </a:ext>
            </a:extLst>
          </p:cNvPr>
          <p:cNvSpPr/>
          <p:nvPr/>
        </p:nvSpPr>
        <p:spPr>
          <a:xfrm>
            <a:off x="5190435" y="1529359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Emotional reaction (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8D704F2-0A08-4F88-B762-C6ACA06CE450}"/>
              </a:ext>
            </a:extLst>
          </p:cNvPr>
          <p:cNvSpPr/>
          <p:nvPr/>
        </p:nvSpPr>
        <p:spPr>
          <a:xfrm>
            <a:off x="5190435" y="2038100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Interpretation (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174331C-8797-45BB-828B-6602965C938D}"/>
              </a:ext>
            </a:extLst>
          </p:cNvPr>
          <p:cNvSpPr/>
          <p:nvPr/>
        </p:nvSpPr>
        <p:spPr>
          <a:xfrm>
            <a:off x="5190435" y="2546841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Exploration (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A92793-A1E6-49A1-9679-3B91C1A35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186" y="3832797"/>
            <a:ext cx="5312847" cy="213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5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13984-9FA4-4DF7-B5EC-B31F797B0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EmpTransfo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EB41D4-E189-4218-9914-11AF5921B4A0}"/>
              </a:ext>
            </a:extLst>
          </p:cNvPr>
          <p:cNvSpPr/>
          <p:nvPr/>
        </p:nvSpPr>
        <p:spPr>
          <a:xfrm>
            <a:off x="0" y="6581001"/>
            <a:ext cx="71385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i="1" dirty="0"/>
              <a:t>2020 AAAI</a:t>
            </a:r>
            <a:r>
              <a:rPr lang="en-US" altLang="zh-CN" sz="1200" i="1" dirty="0"/>
              <a:t> </a:t>
            </a:r>
            <a:r>
              <a:rPr lang="zh-CN" altLang="en-US" sz="1200" i="1" dirty="0"/>
              <a:t>EmpTransfo: A Multi-Head Transformer Architecture for Creating Empathetic Dialog System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97930D-40A5-47D7-8E52-A79573E98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92" y="1924798"/>
            <a:ext cx="4152930" cy="28670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D8B61B-7B74-436D-B0D6-5727495A2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79" y="1510341"/>
            <a:ext cx="4644085" cy="414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91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82653-A362-4FF1-969A-528BBDC2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EmpTransfo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6FD9453-C248-4379-82B3-536113F15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927" y="2573018"/>
            <a:ext cx="10526849" cy="230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20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82653-A362-4FF1-969A-528BBDC2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MoEL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C756B5-01ED-4E62-B010-C8D561814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741" y="926288"/>
            <a:ext cx="7601006" cy="50054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65EED3-E950-4641-A85B-93BFCF9DA08D}"/>
              </a:ext>
            </a:extLst>
          </p:cNvPr>
          <p:cNvSpPr/>
          <p:nvPr/>
        </p:nvSpPr>
        <p:spPr>
          <a:xfrm>
            <a:off x="0" y="6578157"/>
            <a:ext cx="37857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i="1" dirty="0"/>
              <a:t>2019 EMNLP  </a:t>
            </a:r>
            <a:r>
              <a:rPr lang="en-US" altLang="zh-CN" sz="1200" i="1" dirty="0"/>
              <a:t>MoEL: Mixture of Empathetic Listeners</a:t>
            </a:r>
            <a:endParaRPr lang="zh-CN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90535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82653-A362-4FF1-969A-528BBDC2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MoEL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C3EBB8-5B2B-4899-9573-496EA25E5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54" y="2158857"/>
            <a:ext cx="5176372" cy="14368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C8B423-AF2C-4693-8DDA-1F6B9FBA4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67" y="2225187"/>
            <a:ext cx="4399011" cy="107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26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B1A38-FD69-499C-A616-5B895A6B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CoMAE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1E88DDF-5C74-40F9-B1B1-CCC5B58D7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4213"/>
            <a:ext cx="6291380" cy="2823897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2CCFD44-D9BD-410C-B2D7-5B7EC2D7DA88}"/>
              </a:ext>
            </a:extLst>
          </p:cNvPr>
          <p:cNvGrpSpPr/>
          <p:nvPr/>
        </p:nvGrpSpPr>
        <p:grpSpPr>
          <a:xfrm>
            <a:off x="8792278" y="3645763"/>
            <a:ext cx="2509079" cy="1443520"/>
            <a:chOff x="2950817" y="4838780"/>
            <a:chExt cx="2509079" cy="144352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330CDAB-CCE4-4DA1-922A-45A2E3E28FD5}"/>
                </a:ext>
              </a:extLst>
            </p:cNvPr>
            <p:cNvSpPr/>
            <p:nvPr/>
          </p:nvSpPr>
          <p:spPr>
            <a:xfrm>
              <a:off x="2950817" y="4838780"/>
              <a:ext cx="914400" cy="457200"/>
            </a:xfrm>
            <a:prstGeom prst="ellipse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CM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2BF3504-37F9-471A-AE0A-688CC34809E1}"/>
                </a:ext>
              </a:extLst>
            </p:cNvPr>
            <p:cNvSpPr/>
            <p:nvPr/>
          </p:nvSpPr>
          <p:spPr>
            <a:xfrm>
              <a:off x="3377095" y="5355615"/>
              <a:ext cx="914400" cy="457200"/>
            </a:xfrm>
            <a:prstGeom prst="ellipse">
              <a:avLst/>
            </a:prstGeom>
            <a:noFill/>
            <a:ln w="127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DA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A7577F0-650A-4D3F-A4D7-C331A863BC3A}"/>
                </a:ext>
              </a:extLst>
            </p:cNvPr>
            <p:cNvSpPr/>
            <p:nvPr/>
          </p:nvSpPr>
          <p:spPr>
            <a:xfrm>
              <a:off x="3865217" y="5825100"/>
              <a:ext cx="914400" cy="457200"/>
            </a:xfrm>
            <a:prstGeom prst="ellipse">
              <a:avLst/>
            </a:prstGeom>
            <a:noFill/>
            <a:ln w="1270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EM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3D816E8-B194-493A-A196-9949DB18657B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4291495" y="5584215"/>
              <a:ext cx="116840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BAB3A61-19D0-4C98-A5CA-6141FD68B3D3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4779617" y="6053700"/>
              <a:ext cx="41081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B4B56EE-5071-418D-938B-7B0BDB023F9F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3865217" y="5067380"/>
              <a:ext cx="132521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295148-16E4-4B01-A738-129CE1C525D1}"/>
                </a:ext>
              </a:extLst>
            </p:cNvPr>
            <p:cNvCxnSpPr>
              <a:cxnSpLocks/>
            </p:cNvCxnSpPr>
            <p:nvPr/>
          </p:nvCxnSpPr>
          <p:spPr>
            <a:xfrm>
              <a:off x="5190435" y="5067380"/>
              <a:ext cx="0" cy="98632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12053A28-A09F-4458-84C5-DCBCA128C351}"/>
              </a:ext>
            </a:extLst>
          </p:cNvPr>
          <p:cNvSpPr/>
          <p:nvPr/>
        </p:nvSpPr>
        <p:spPr>
          <a:xfrm>
            <a:off x="0" y="6578157"/>
            <a:ext cx="71605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i="1" dirty="0"/>
              <a:t>2021 ACL Findings </a:t>
            </a:r>
            <a:r>
              <a:rPr lang="zh-CN" altLang="en-US" sz="1200" i="1" dirty="0"/>
              <a:t>CoMAE: A Multi-factor Hierarchical Framework for Empathetic Response Generation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9704029-50FB-4FE3-BC33-125C08810A9C}"/>
              </a:ext>
            </a:extLst>
          </p:cNvPr>
          <p:cNvSpPr/>
          <p:nvPr/>
        </p:nvSpPr>
        <p:spPr>
          <a:xfrm>
            <a:off x="9178631" y="5317883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Independency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069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B1A38-FD69-499C-A616-5B895A6B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CoMAE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3995EB4B-052A-410D-BFBD-8F7F17E38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974" y="1428903"/>
            <a:ext cx="3323651" cy="169754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94D48CE-3111-4DB3-B6FE-0E1A781E5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930" y="3752083"/>
            <a:ext cx="3671914" cy="928694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12053A28-A09F-4458-84C5-DCBCA128C351}"/>
              </a:ext>
            </a:extLst>
          </p:cNvPr>
          <p:cNvSpPr/>
          <p:nvPr/>
        </p:nvSpPr>
        <p:spPr>
          <a:xfrm>
            <a:off x="0" y="6578157"/>
            <a:ext cx="71605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i="1" dirty="0"/>
              <a:t>2021 ACL Findings </a:t>
            </a:r>
            <a:r>
              <a:rPr lang="zh-CN" altLang="en-US" sz="1200" i="1" dirty="0"/>
              <a:t>CoMAE: A Multi-factor Hierarchical Framework for Empathetic Response Generation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4A4122C-1050-4B1E-B2F5-9E297E598939}"/>
              </a:ext>
            </a:extLst>
          </p:cNvPr>
          <p:cNvSpPr/>
          <p:nvPr/>
        </p:nvSpPr>
        <p:spPr>
          <a:xfrm>
            <a:off x="7985974" y="2685774"/>
            <a:ext cx="420322" cy="30921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D7CC5BBF-6400-4B52-A466-C265443752EB}"/>
              </a:ext>
            </a:extLst>
          </p:cNvPr>
          <p:cNvSpPr/>
          <p:nvPr/>
        </p:nvSpPr>
        <p:spPr>
          <a:xfrm>
            <a:off x="9464477" y="3832208"/>
            <a:ext cx="366644" cy="364689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连接符: 曲线 38">
            <a:extLst>
              <a:ext uri="{FF2B5EF4-FFF2-40B4-BE49-F238E27FC236}">
                <a16:creationId xmlns:a16="http://schemas.microsoft.com/office/drawing/2014/main" id="{67D87C6B-FBF5-4C77-9E7E-B2D933067CC3}"/>
              </a:ext>
            </a:extLst>
          </p:cNvPr>
          <p:cNvCxnSpPr>
            <a:cxnSpLocks/>
            <a:stCxn id="35" idx="4"/>
            <a:endCxn id="36" idx="0"/>
          </p:cNvCxnSpPr>
          <p:nvPr/>
        </p:nvCxnSpPr>
        <p:spPr>
          <a:xfrm rot="16200000" flipH="1">
            <a:off x="8503359" y="2687767"/>
            <a:ext cx="837217" cy="14516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1" name="连接符: 曲线 40">
            <a:extLst>
              <a:ext uri="{FF2B5EF4-FFF2-40B4-BE49-F238E27FC236}">
                <a16:creationId xmlns:a16="http://schemas.microsoft.com/office/drawing/2014/main" id="{5D7ECB39-30CF-44E9-AA5C-31C76F38895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07019" y="4421002"/>
            <a:ext cx="1028876" cy="58066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0768ECD7-8D11-4AAA-8D1D-50F144A9C47B}"/>
              </a:ext>
            </a:extLst>
          </p:cNvPr>
          <p:cNvGrpSpPr/>
          <p:nvPr/>
        </p:nvGrpSpPr>
        <p:grpSpPr>
          <a:xfrm>
            <a:off x="7985974" y="5267352"/>
            <a:ext cx="4157435" cy="1235265"/>
            <a:chOff x="7985974" y="5267352"/>
            <a:chExt cx="4157435" cy="1235265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93F74CB0-BD68-402C-A283-20D84770A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5974" y="5267352"/>
              <a:ext cx="4029104" cy="947744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A95682D-4670-4EE0-9C30-1C05CD9B55DF}"/>
                </a:ext>
              </a:extLst>
            </p:cNvPr>
            <p:cNvSpPr/>
            <p:nvPr/>
          </p:nvSpPr>
          <p:spPr>
            <a:xfrm>
              <a:off x="10363200" y="5309233"/>
              <a:ext cx="304800" cy="333512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49FB12DC-565A-4A18-A0BA-CCD6E0226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57496" y="5287286"/>
              <a:ext cx="485913" cy="352767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7952192B-D6BC-4BF4-BA20-87868E2CD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57495" y="6149850"/>
              <a:ext cx="485913" cy="352767"/>
            </a:xfrm>
            <a:prstGeom prst="rect">
              <a:avLst/>
            </a:prstGeom>
          </p:spPr>
        </p:pic>
      </p:grpSp>
      <p:sp>
        <p:nvSpPr>
          <p:cNvPr id="9" name="左大括号 8">
            <a:extLst>
              <a:ext uri="{FF2B5EF4-FFF2-40B4-BE49-F238E27FC236}">
                <a16:creationId xmlns:a16="http://schemas.microsoft.com/office/drawing/2014/main" id="{FEE7D5EB-4FC4-44FA-AD8E-94458A5FC97D}"/>
              </a:ext>
            </a:extLst>
          </p:cNvPr>
          <p:cNvSpPr/>
          <p:nvPr/>
        </p:nvSpPr>
        <p:spPr>
          <a:xfrm>
            <a:off x="7389728" y="1674537"/>
            <a:ext cx="92766" cy="128987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7" name="左大括号 26">
            <a:extLst>
              <a:ext uri="{FF2B5EF4-FFF2-40B4-BE49-F238E27FC236}">
                <a16:creationId xmlns:a16="http://schemas.microsoft.com/office/drawing/2014/main" id="{1A4BA961-8407-4FEF-B2BB-06DEE7934C2A}"/>
              </a:ext>
            </a:extLst>
          </p:cNvPr>
          <p:cNvSpPr/>
          <p:nvPr/>
        </p:nvSpPr>
        <p:spPr>
          <a:xfrm>
            <a:off x="7370986" y="3962085"/>
            <a:ext cx="131386" cy="5636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F2A867B7-B39E-4B46-A90C-D8EB50E1C057}"/>
              </a:ext>
            </a:extLst>
          </p:cNvPr>
          <p:cNvSpPr/>
          <p:nvPr/>
        </p:nvSpPr>
        <p:spPr>
          <a:xfrm>
            <a:off x="7370986" y="5482901"/>
            <a:ext cx="131386" cy="5636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EE9404-90FE-4271-BF39-5E80B4C4E640}"/>
              </a:ext>
            </a:extLst>
          </p:cNvPr>
          <p:cNvSpPr txBox="1"/>
          <p:nvPr/>
        </p:nvSpPr>
        <p:spPr>
          <a:xfrm>
            <a:off x="6701183" y="213481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6A32ECA-2041-408B-B0FD-A230FB647A77}"/>
              </a:ext>
            </a:extLst>
          </p:cNvPr>
          <p:cNvSpPr txBox="1"/>
          <p:nvPr/>
        </p:nvSpPr>
        <p:spPr>
          <a:xfrm>
            <a:off x="6701183" y="407461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23987A8-C8F0-406C-B198-197BD1A2ED12}"/>
              </a:ext>
            </a:extLst>
          </p:cNvPr>
          <p:cNvSpPr txBox="1"/>
          <p:nvPr/>
        </p:nvSpPr>
        <p:spPr>
          <a:xfrm>
            <a:off x="6707594" y="558003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B889CCE-886D-4A93-81A2-FA8326E8F962}"/>
              </a:ext>
            </a:extLst>
          </p:cNvPr>
          <p:cNvGrpSpPr/>
          <p:nvPr/>
        </p:nvGrpSpPr>
        <p:grpSpPr>
          <a:xfrm>
            <a:off x="838200" y="2146219"/>
            <a:ext cx="3524312" cy="1697541"/>
            <a:chOff x="791047" y="2123296"/>
            <a:chExt cx="3381754" cy="162878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0C990B1-2356-495B-BF6D-CAED6B6C4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1047" y="2123296"/>
              <a:ext cx="3038497" cy="162878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FBEAB2E-25BB-4912-B716-F0076B8DF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75270" y="2319476"/>
              <a:ext cx="497531" cy="453707"/>
            </a:xfrm>
            <a:prstGeom prst="rect">
              <a:avLst/>
            </a:prstGeom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C8304A2A-E5A0-4BD9-85A3-09C7E5CC9B65}"/>
              </a:ext>
            </a:extLst>
          </p:cNvPr>
          <p:cNvSpPr/>
          <p:nvPr/>
        </p:nvSpPr>
        <p:spPr>
          <a:xfrm>
            <a:off x="524394" y="4171139"/>
            <a:ext cx="4966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ierarchically modeling of these empathy factors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E410D8F-58EC-4F87-9A22-9F08335746DE}"/>
              </a:ext>
            </a:extLst>
          </p:cNvPr>
          <p:cNvSpPr/>
          <p:nvPr/>
        </p:nvSpPr>
        <p:spPr>
          <a:xfrm>
            <a:off x="524394" y="4827828"/>
            <a:ext cx="1507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DAEM</a:t>
            </a:r>
            <a:endParaRPr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469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8ADC9-03D2-4959-8526-99E6D7EB1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78FE50-C750-46F8-AD0A-7E77DA1C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08" y="1912819"/>
            <a:ext cx="4888070" cy="34459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5A9845-28FB-4790-B98B-0165CF3AB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724" y="1948646"/>
            <a:ext cx="5263572" cy="34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73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3BF65-A798-499B-93D0-B1F34AC58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Outlines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EE8728-B8C5-4B07-86B3-ADD3ED19A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Dataset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/>
              <a:t>    </a:t>
            </a:r>
            <a:r>
              <a:rPr lang="en-US" altLang="zh-CN" sz="1600" b="1" i="1" dirty="0"/>
              <a:t>2019 ACL 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 Empathetic Open-domain Conversation Models: a New Benchmark and Dataset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/>
              <a:t>    </a:t>
            </a:r>
            <a:r>
              <a:rPr lang="en-US" altLang="zh-CN" sz="1600" b="1" i="1" dirty="0"/>
              <a:t>2020 EMNLP 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 Persona-Based Empathetic Conversational Models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i="1" dirty="0"/>
              <a:t>    2021 ACL Findings 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CoMAE: A Multi-factor Hierarchical Framework for Empathetic Response Generation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Model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600" b="1" i="1" dirty="0"/>
              <a:t>2020 AAAI 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EmpTransfo: A Multi-Head Transformer Architecture for Creating Empathetic Dialog System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i="1" dirty="0"/>
              <a:t>   2019 EMNLP 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MoEL: Mixture of Empathetic Listeners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i="1" dirty="0"/>
              <a:t>   2020 EMNLP 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MIME: MIMicking Emotions for Empathetic Response Generation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600" b="1" i="1" dirty="0"/>
              <a:t>2021 CIKM 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Exemplars-guided Empathetic Response Generation Controlled by the Elements of Human Communication</a:t>
            </a:r>
          </a:p>
          <a:p>
            <a:pPr marL="0" indent="0">
              <a:buNone/>
            </a:pP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形 4" descr="箭头轻微弯曲">
            <a:extLst>
              <a:ext uri="{FF2B5EF4-FFF2-40B4-BE49-F238E27FC236}">
                <a16:creationId xmlns:a16="http://schemas.microsoft.com/office/drawing/2014/main" id="{200B8FDA-78EC-4EE3-9009-F002B7D7E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656" y="3821043"/>
            <a:ext cx="246269" cy="246269"/>
          </a:xfrm>
          <a:prstGeom prst="rect">
            <a:avLst/>
          </a:prstGeom>
        </p:spPr>
      </p:pic>
      <p:pic>
        <p:nvPicPr>
          <p:cNvPr id="6" name="图形 5" descr="箭头轻微弯曲">
            <a:extLst>
              <a:ext uri="{FF2B5EF4-FFF2-40B4-BE49-F238E27FC236}">
                <a16:creationId xmlns:a16="http://schemas.microsoft.com/office/drawing/2014/main" id="{BF2B658E-D450-4EF3-B995-6DB7DEE0B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656" y="2020956"/>
            <a:ext cx="246269" cy="24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25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34C01-FB61-4FD1-B4F9-3B8F68D1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MIME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035E5A0-CEDB-4505-850A-9E868AF41EF3}"/>
              </a:ext>
            </a:extLst>
          </p:cNvPr>
          <p:cNvSpPr/>
          <p:nvPr/>
        </p:nvSpPr>
        <p:spPr>
          <a:xfrm>
            <a:off x="914400" y="1972400"/>
            <a:ext cx="2888974" cy="9144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User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254D4FA-C3BB-4502-A1B3-BF2E37F4C90D}"/>
              </a:ext>
            </a:extLst>
          </p:cNvPr>
          <p:cNvSpPr/>
          <p:nvPr/>
        </p:nvSpPr>
        <p:spPr>
          <a:xfrm>
            <a:off x="8808278" y="2010709"/>
            <a:ext cx="2396436" cy="9144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Dialogue agent 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AF7C4BC-F2D7-4E58-92A4-012B603541D8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 flipV="1">
            <a:off x="3803374" y="2429600"/>
            <a:ext cx="5004904" cy="38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F42698DB-8B77-43E3-8987-54CA33F1CFB1}"/>
              </a:ext>
            </a:extLst>
          </p:cNvPr>
          <p:cNvSpPr txBox="1"/>
          <p:nvPr/>
        </p:nvSpPr>
        <p:spPr>
          <a:xfrm>
            <a:off x="4442457" y="2599394"/>
            <a:ext cx="402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Mimic user’s emotion to some degree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809B3B6-9C06-4B97-A028-79FD8236C61C}"/>
              </a:ext>
            </a:extLst>
          </p:cNvPr>
          <p:cNvSpPr/>
          <p:nvPr/>
        </p:nvSpPr>
        <p:spPr>
          <a:xfrm>
            <a:off x="0" y="6581001"/>
            <a:ext cx="73593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i="1" dirty="0"/>
              <a:t>2020 EMNLP </a:t>
            </a:r>
            <a:r>
              <a:rPr lang="zh-CN" altLang="en-US" sz="1200" i="1" dirty="0"/>
              <a:t>MIME: MIMicking Emotions for Empathetic Response Generation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7C7463-179E-4155-A2A6-9CF8E058F105}"/>
              </a:ext>
            </a:extLst>
          </p:cNvPr>
          <p:cNvSpPr txBox="1"/>
          <p:nvPr/>
        </p:nvSpPr>
        <p:spPr>
          <a:xfrm>
            <a:off x="963763" y="4323605"/>
            <a:ext cx="186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Positive emotion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8CBA910-B563-4BE7-BF60-440E95364AC6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2831549" y="4508271"/>
            <a:ext cx="1774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BA7B00C-D74B-411A-BCE1-5E52BC68E40B}"/>
              </a:ext>
            </a:extLst>
          </p:cNvPr>
          <p:cNvSpPr txBox="1"/>
          <p:nvPr/>
        </p:nvSpPr>
        <p:spPr>
          <a:xfrm>
            <a:off x="4605901" y="4323605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Positive response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6763C5A-AED0-492B-9D57-54A9844132F2}"/>
              </a:ext>
            </a:extLst>
          </p:cNvPr>
          <p:cNvSpPr txBox="1"/>
          <p:nvPr/>
        </p:nvSpPr>
        <p:spPr>
          <a:xfrm>
            <a:off x="838200" y="4990638"/>
            <a:ext cx="199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Negative emotion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D7C556D-6842-4DC6-9A4F-EB04B3FCF8E5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831549" y="5175304"/>
            <a:ext cx="1774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A76F9B5F-3D5B-4BE0-949D-CFED5E6FE9EF}"/>
              </a:ext>
            </a:extLst>
          </p:cNvPr>
          <p:cNvSpPr txBox="1"/>
          <p:nvPr/>
        </p:nvSpPr>
        <p:spPr>
          <a:xfrm>
            <a:off x="4605901" y="4990638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Negativity mixed with some positivity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672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34C01-FB61-4FD1-B4F9-3B8F68D1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MIME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809B3B6-9C06-4B97-A028-79FD8236C61C}"/>
              </a:ext>
            </a:extLst>
          </p:cNvPr>
          <p:cNvSpPr/>
          <p:nvPr/>
        </p:nvSpPr>
        <p:spPr>
          <a:xfrm>
            <a:off x="0" y="6581001"/>
            <a:ext cx="73593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i="1" dirty="0"/>
              <a:t>2020 EMNLP </a:t>
            </a:r>
            <a:r>
              <a:rPr lang="zh-CN" altLang="en-US" sz="1200" i="1" dirty="0"/>
              <a:t>MIME: MIMicking Emotions for Empathetic Response Generation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7C7463-179E-4155-A2A6-9CF8E058F105}"/>
              </a:ext>
            </a:extLst>
          </p:cNvPr>
          <p:cNvSpPr txBox="1"/>
          <p:nvPr/>
        </p:nvSpPr>
        <p:spPr>
          <a:xfrm>
            <a:off x="2859540" y="2318850"/>
            <a:ext cx="186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Mimicry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BA7B00C-D74B-411A-BCE1-5E52BC68E40B}"/>
              </a:ext>
            </a:extLst>
          </p:cNvPr>
          <p:cNvSpPr txBox="1"/>
          <p:nvPr/>
        </p:nvSpPr>
        <p:spPr>
          <a:xfrm>
            <a:off x="838200" y="270042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6763C5A-AED0-492B-9D57-54A9844132F2}"/>
              </a:ext>
            </a:extLst>
          </p:cNvPr>
          <p:cNvSpPr txBox="1"/>
          <p:nvPr/>
        </p:nvSpPr>
        <p:spPr>
          <a:xfrm>
            <a:off x="2859540" y="2965911"/>
            <a:ext cx="199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Non-Mimicry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76F9B5F-3D5B-4BE0-949D-CFED5E6FE9EF}"/>
              </a:ext>
            </a:extLst>
          </p:cNvPr>
          <p:cNvSpPr txBox="1"/>
          <p:nvPr/>
        </p:nvSpPr>
        <p:spPr>
          <a:xfrm>
            <a:off x="838200" y="477037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15AE184-EE16-47EA-8BA4-DE1C24D35C71}"/>
              </a:ext>
            </a:extLst>
          </p:cNvPr>
          <p:cNvSpPr txBox="1"/>
          <p:nvPr/>
        </p:nvSpPr>
        <p:spPr>
          <a:xfrm>
            <a:off x="2859540" y="4404454"/>
            <a:ext cx="186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Mimicry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42E02BA-89D2-4616-AF74-4C423CFBACD2}"/>
              </a:ext>
            </a:extLst>
          </p:cNvPr>
          <p:cNvSpPr txBox="1"/>
          <p:nvPr/>
        </p:nvSpPr>
        <p:spPr>
          <a:xfrm>
            <a:off x="2859540" y="5051515"/>
            <a:ext cx="199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Non-Mimicry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D6AB279E-7AD6-4E6F-B3C2-36DA663D5A04}"/>
              </a:ext>
            </a:extLst>
          </p:cNvPr>
          <p:cNvSpPr/>
          <p:nvPr/>
        </p:nvSpPr>
        <p:spPr>
          <a:xfrm>
            <a:off x="2579757" y="2471892"/>
            <a:ext cx="115692" cy="770211"/>
          </a:xfrm>
          <a:prstGeom prst="leftBrace">
            <a:avLst>
              <a:gd name="adj1" fmla="val 47784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F55710E7-4E23-4783-8BDB-99148BD8F9EC}"/>
              </a:ext>
            </a:extLst>
          </p:cNvPr>
          <p:cNvSpPr/>
          <p:nvPr/>
        </p:nvSpPr>
        <p:spPr>
          <a:xfrm>
            <a:off x="2579757" y="4554163"/>
            <a:ext cx="115692" cy="770211"/>
          </a:xfrm>
          <a:prstGeom prst="leftBrace">
            <a:avLst>
              <a:gd name="adj1" fmla="val 47784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1258374-C05F-4562-A2F3-0702A310B7C7}"/>
              </a:ext>
            </a:extLst>
          </p:cNvPr>
          <p:cNvSpPr txBox="1"/>
          <p:nvPr/>
        </p:nvSpPr>
        <p:spPr>
          <a:xfrm>
            <a:off x="4727326" y="2349627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Positivity</a:t>
            </a:r>
            <a:endParaRPr lang="zh-CN" altLang="en-US" sz="1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6F692CC-2871-4614-A43A-79D66AA58486}"/>
              </a:ext>
            </a:extLst>
          </p:cNvPr>
          <p:cNvSpPr txBox="1"/>
          <p:nvPr/>
        </p:nvSpPr>
        <p:spPr>
          <a:xfrm>
            <a:off x="4727326" y="297673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Negativity</a:t>
            </a:r>
            <a:endParaRPr lang="zh-CN" altLang="en-US" sz="1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B84786-BE1F-43DC-8D4D-8319C43AB07F}"/>
              </a:ext>
            </a:extLst>
          </p:cNvPr>
          <p:cNvSpPr txBox="1"/>
          <p:nvPr/>
        </p:nvSpPr>
        <p:spPr>
          <a:xfrm>
            <a:off x="4727326" y="4419348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Negativity</a:t>
            </a:r>
            <a:endParaRPr lang="zh-CN" altLang="en-US" sz="1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AF0A6A8-E256-449F-82EF-8C5CD5C6FDCE}"/>
              </a:ext>
            </a:extLst>
          </p:cNvPr>
          <p:cNvSpPr txBox="1"/>
          <p:nvPr/>
        </p:nvSpPr>
        <p:spPr>
          <a:xfrm>
            <a:off x="4727326" y="5046451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Positivity</a:t>
            </a:r>
            <a:endParaRPr lang="zh-CN" altLang="en-US" sz="1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736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34C01-FB61-4FD1-B4F9-3B8F68D1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MIME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809B3B6-9C06-4B97-A028-79FD8236C61C}"/>
              </a:ext>
            </a:extLst>
          </p:cNvPr>
          <p:cNvSpPr/>
          <p:nvPr/>
        </p:nvSpPr>
        <p:spPr>
          <a:xfrm>
            <a:off x="0" y="6581001"/>
            <a:ext cx="73593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i="1" dirty="0"/>
              <a:t>2020 EMNLP </a:t>
            </a:r>
            <a:r>
              <a:rPr lang="zh-CN" altLang="en-US" sz="1200" i="1" dirty="0"/>
              <a:t>MIME: MIMicking Emotions for Empathetic Response Generation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E200CF-629B-4C22-9269-C8F0DD531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90" y="2615986"/>
            <a:ext cx="5721193" cy="21543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1889A3E-A204-40BA-9E14-74722720C7E7}"/>
              </a:ext>
            </a:extLst>
          </p:cNvPr>
          <p:cNvSpPr txBox="1"/>
          <p:nvPr/>
        </p:nvSpPr>
        <p:spPr>
          <a:xfrm>
            <a:off x="838200" y="1878595"/>
            <a:ext cx="232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Emotion Grouping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52C9DA-F21D-4E00-BC4D-5117F008BB08}"/>
              </a:ext>
            </a:extLst>
          </p:cNvPr>
          <p:cNvSpPr txBox="1"/>
          <p:nvPr/>
        </p:nvSpPr>
        <p:spPr>
          <a:xfrm>
            <a:off x="1951614" y="483704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BF35E2-642B-4901-B931-3068ACF26822}"/>
              </a:ext>
            </a:extLst>
          </p:cNvPr>
          <p:cNvSpPr txBox="1"/>
          <p:nvPr/>
        </p:nvSpPr>
        <p:spPr>
          <a:xfrm>
            <a:off x="4789788" y="483704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460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34C01-FB61-4FD1-B4F9-3B8F68D1E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MIME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8C2A80-2A0A-4316-8B65-F7B5E3BF2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0947"/>
            <a:ext cx="6007813" cy="485766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0A65290-D362-4482-BA45-7E4435BB733D}"/>
              </a:ext>
            </a:extLst>
          </p:cNvPr>
          <p:cNvSpPr/>
          <p:nvPr/>
        </p:nvSpPr>
        <p:spPr>
          <a:xfrm>
            <a:off x="7597982" y="2011882"/>
            <a:ext cx="4467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Emotion Embedding and Classification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2ACB30-0C92-46B5-B308-1771475B3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982" y="3663119"/>
            <a:ext cx="1733563" cy="9906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25321B9-45C7-4E05-8964-AE4163AC3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465" y="2844892"/>
            <a:ext cx="2452705" cy="3381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DA7A92-6853-4783-AC0C-D0722B607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033" y="4001260"/>
            <a:ext cx="752481" cy="3143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0EFB8E-9131-4308-BB3D-4D4F91233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032" y="3678847"/>
            <a:ext cx="752481" cy="31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43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34C01-FB61-4FD1-B4F9-3B8F68D1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MIME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(Response-Emotion Sampling)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809B3B6-9C06-4B97-A028-79FD8236C61C}"/>
              </a:ext>
            </a:extLst>
          </p:cNvPr>
          <p:cNvSpPr/>
          <p:nvPr/>
        </p:nvSpPr>
        <p:spPr>
          <a:xfrm>
            <a:off x="0" y="6581001"/>
            <a:ext cx="73593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i="1" dirty="0"/>
              <a:t>2020 EMNLP </a:t>
            </a:r>
            <a:r>
              <a:rPr lang="zh-CN" altLang="en-US" sz="1200" i="1" dirty="0"/>
              <a:t>MIME: MIMicking Emotions for Empathetic Response Generation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3F0A7F-3CA0-4B01-8A78-24CEBDDD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784" y="4118540"/>
            <a:ext cx="1686054" cy="10098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E8D284-9424-408C-AD9D-1256D015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23949"/>
            <a:ext cx="1288264" cy="9990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3298135-2961-4C69-B9AD-4147B27F4604}"/>
              </a:ext>
            </a:extLst>
          </p:cNvPr>
          <p:cNvSpPr txBox="1"/>
          <p:nvPr/>
        </p:nvSpPr>
        <p:spPr>
          <a:xfrm>
            <a:off x="949173" y="5358306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Bahnschrift" panose="020B0502040204020203" pitchFamily="34" charset="0"/>
              </a:rPr>
              <a:t>Positive </a:t>
            </a:r>
            <a:endParaRPr lang="zh-CN" altLang="en-US" dirty="0">
              <a:latin typeface="Bahnschrift" panose="020B0502040204020203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31E488-A30B-43A1-8929-1100F39C249B}"/>
              </a:ext>
            </a:extLst>
          </p:cNvPr>
          <p:cNvSpPr txBox="1"/>
          <p:nvPr/>
        </p:nvSpPr>
        <p:spPr>
          <a:xfrm>
            <a:off x="3159303" y="5358306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Bahnschrift" panose="020B0502040204020203" pitchFamily="34" charset="0"/>
              </a:rPr>
              <a:t>Negative</a:t>
            </a:r>
            <a:endParaRPr lang="zh-CN" altLang="en-US" dirty="0">
              <a:latin typeface="Bahnschrift" panose="020B05020402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85C1871-1966-4BB5-B548-C94BB593F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299" y="1805694"/>
            <a:ext cx="3205186" cy="10763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CE366F-FBEA-4624-8389-EA1AA8C5F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211" y="3233156"/>
            <a:ext cx="1162058" cy="37624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DF54B338-AB7E-4934-847D-482A9E53E386}"/>
              </a:ext>
            </a:extLst>
          </p:cNvPr>
          <p:cNvGrpSpPr/>
          <p:nvPr/>
        </p:nvGrpSpPr>
        <p:grpSpPr>
          <a:xfrm>
            <a:off x="7351299" y="4515223"/>
            <a:ext cx="3391637" cy="1804591"/>
            <a:chOff x="6176433" y="4167722"/>
            <a:chExt cx="3391637" cy="180459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96F798D-3949-431F-8648-8CCE8764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7291" y="4167722"/>
              <a:ext cx="3228999" cy="172880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F4CE557-0AAA-4D9C-87A6-B80E7BCFF36C}"/>
                </a:ext>
              </a:extLst>
            </p:cNvPr>
            <p:cNvSpPr/>
            <p:nvPr/>
          </p:nvSpPr>
          <p:spPr>
            <a:xfrm>
              <a:off x="6176433" y="4167722"/>
              <a:ext cx="3391637" cy="180459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74A21DA-CA24-4B74-BCC5-FA1EB425CF24}"/>
              </a:ext>
            </a:extLst>
          </p:cNvPr>
          <p:cNvCxnSpPr>
            <a:cxnSpLocks/>
          </p:cNvCxnSpPr>
          <p:nvPr/>
        </p:nvCxnSpPr>
        <p:spPr>
          <a:xfrm>
            <a:off x="9194782" y="3420552"/>
            <a:ext cx="12256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54B3FD7-47E4-41F1-A9DF-5CED59B578C0}"/>
                  </a:ext>
                </a:extLst>
              </p:cNvPr>
              <p:cNvSpPr txBox="1"/>
              <p:nvPr/>
            </p:nvSpPr>
            <p:spPr>
              <a:xfrm>
                <a:off x="10556485" y="3027257"/>
                <a:ext cx="659091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p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𝒐𝒔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54B3FD7-47E4-41F1-A9DF-5CED59B57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485" y="3027257"/>
                <a:ext cx="659091" cy="39401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11F573C-FBD1-4F7E-B264-B6E1B0496885}"/>
                  </a:ext>
                </a:extLst>
              </p:cNvPr>
              <p:cNvSpPr txBox="1"/>
              <p:nvPr/>
            </p:nvSpPr>
            <p:spPr>
              <a:xfrm>
                <a:off x="10556485" y="3421276"/>
                <a:ext cx="686342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e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𝒏𝒆𝒈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11F573C-FBD1-4F7E-B264-B6E1B0496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485" y="3421276"/>
                <a:ext cx="686342" cy="395621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9373BE34-FF68-434B-9549-54640B9BB32B}"/>
              </a:ext>
            </a:extLst>
          </p:cNvPr>
          <p:cNvSpPr txBox="1"/>
          <p:nvPr/>
        </p:nvSpPr>
        <p:spPr>
          <a:xfrm>
            <a:off x="877956" y="2229912"/>
            <a:ext cx="1102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Context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9A4BB89-EF10-4535-99BB-908C29FD2810}"/>
                  </a:ext>
                </a:extLst>
              </p:cNvPr>
              <p:cNvSpPr txBox="1"/>
              <p:nvPr/>
            </p:nvSpPr>
            <p:spPr>
              <a:xfrm>
                <a:off x="2709149" y="1949842"/>
                <a:ext cx="659091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p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𝒐𝒔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9A4BB89-EF10-4535-99BB-908C29FD2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49" y="1949842"/>
                <a:ext cx="659091" cy="394019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0286B11-C475-409F-814F-EC7367911C58}"/>
                  </a:ext>
                </a:extLst>
              </p:cNvPr>
              <p:cNvSpPr txBox="1"/>
              <p:nvPr/>
            </p:nvSpPr>
            <p:spPr>
              <a:xfrm>
                <a:off x="2709149" y="2643196"/>
                <a:ext cx="686342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e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𝒏𝒆𝒈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0286B11-C475-409F-814F-EC736791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49" y="2643196"/>
                <a:ext cx="686342" cy="395621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D87C88E4-B223-4825-BEEB-E56BC686CD39}"/>
              </a:ext>
            </a:extLst>
          </p:cNvPr>
          <p:cNvCxnSpPr>
            <a:stCxn id="23" idx="3"/>
          </p:cNvCxnSpPr>
          <p:nvPr/>
        </p:nvCxnSpPr>
        <p:spPr>
          <a:xfrm flipV="1">
            <a:off x="1980117" y="2146852"/>
            <a:ext cx="692405" cy="2677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744B789-7C5C-4C3A-BC43-6554557C873B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1980117" y="2414578"/>
            <a:ext cx="692405" cy="3690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996F8AC1-6D2C-4360-AFF9-63540D9FE3C6}"/>
              </a:ext>
            </a:extLst>
          </p:cNvPr>
          <p:cNvSpPr/>
          <p:nvPr/>
        </p:nvSpPr>
        <p:spPr>
          <a:xfrm>
            <a:off x="777461" y="4036208"/>
            <a:ext cx="1349003" cy="114539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EBFF49E-7AAD-4CCC-A48C-68CAB16F2562}"/>
              </a:ext>
            </a:extLst>
          </p:cNvPr>
          <p:cNvSpPr/>
          <p:nvPr/>
        </p:nvSpPr>
        <p:spPr>
          <a:xfrm>
            <a:off x="2869361" y="4036207"/>
            <a:ext cx="1768900" cy="114539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802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34C01-FB61-4FD1-B4F9-3B8F68D1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MIME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C37D93E-97F3-49B3-AB42-E6A806534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424" y="1594678"/>
            <a:ext cx="8916869" cy="489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82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CAB8B-53D0-454C-BC0E-3672CFB4F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D1B64E0-B8D0-4561-8EA7-09F3404E9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190" y="2476287"/>
            <a:ext cx="4486309" cy="12608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76731C-86BD-4217-AC7C-A90456ED9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62" y="4163042"/>
            <a:ext cx="4426055" cy="11510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C79ED2-1131-4DE2-A1D6-165BECDFE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072" y="2335295"/>
            <a:ext cx="6169428" cy="336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44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E4CC5C-611A-4607-82D4-9F9F0DD25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LEMPEx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B0099D6-7878-4BD3-94F4-7B92C509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296" y="1544914"/>
            <a:ext cx="4425514" cy="48843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5EF16A6-1DB7-4378-9537-004C7FA924AE}"/>
              </a:ext>
            </a:extLst>
          </p:cNvPr>
          <p:cNvSpPr/>
          <p:nvPr/>
        </p:nvSpPr>
        <p:spPr>
          <a:xfrm>
            <a:off x="0" y="6581001"/>
            <a:ext cx="81235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i="1" dirty="0"/>
              <a:t>2021 CIKM </a:t>
            </a:r>
            <a:r>
              <a:rPr lang="zh-CN" altLang="en-US" sz="1200" i="1" dirty="0"/>
              <a:t>Exemplars-guided Empathetic Response Generation Controlled by the Elements of Human Communication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F0FFD8-2A0E-412B-9F21-A5CF1DAADC5C}"/>
              </a:ext>
            </a:extLst>
          </p:cNvPr>
          <p:cNvSpPr/>
          <p:nvPr/>
        </p:nvSpPr>
        <p:spPr>
          <a:xfrm>
            <a:off x="6606126" y="2633774"/>
            <a:ext cx="39514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Exemplars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uide the generator with stylistic and thematic cues</a:t>
            </a:r>
          </a:p>
        </p:txBody>
      </p:sp>
    </p:spTree>
    <p:extLst>
      <p:ext uri="{BB962C8B-B14F-4D97-AF65-F5344CB8AC3E}">
        <p14:creationId xmlns:p14="http://schemas.microsoft.com/office/powerpoint/2010/main" val="3231075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6EC0B-92CF-4933-B806-40B9F497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LEMPEx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A4659F9-909E-4FDB-880C-FCC498419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328" y="1834459"/>
            <a:ext cx="6859291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47AD4C2-9243-4E3F-8DEC-C32C87844F77}"/>
              </a:ext>
            </a:extLst>
          </p:cNvPr>
          <p:cNvSpPr/>
          <p:nvPr/>
        </p:nvSpPr>
        <p:spPr>
          <a:xfrm>
            <a:off x="0" y="6581001"/>
            <a:ext cx="81235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i="1" dirty="0"/>
              <a:t>2021 CIKM </a:t>
            </a:r>
            <a:r>
              <a:rPr lang="zh-CN" altLang="en-US" sz="1200" i="1" dirty="0"/>
              <a:t>Exemplars-guided Empathetic Response Generation Controlled by the Elements of Human Communication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3A74C08-7E49-414D-9366-FC385075E568}"/>
              </a:ext>
            </a:extLst>
          </p:cNvPr>
          <p:cNvSpPr/>
          <p:nvPr/>
        </p:nvSpPr>
        <p:spPr>
          <a:xfrm>
            <a:off x="9261142" y="3780348"/>
            <a:ext cx="2498678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sentiment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motional presence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exploration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A8645379-8E4F-488A-AB09-1553F76727F6}"/>
              </a:ext>
            </a:extLst>
          </p:cNvPr>
          <p:cNvSpPr/>
          <p:nvPr/>
        </p:nvSpPr>
        <p:spPr>
          <a:xfrm>
            <a:off x="9060201" y="4107976"/>
            <a:ext cx="155448" cy="123739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369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6EC0B-92CF-4933-B806-40B9F497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LEMPEx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636B40-A272-4839-BAC9-CF6591FC5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98" y="1519816"/>
            <a:ext cx="4672047" cy="52435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72EDC1A-C7DF-40BC-BB6F-247F33A96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510" y="2825310"/>
            <a:ext cx="4590092" cy="32261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08C82A9-CC69-44A3-B354-9AA51A993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365" y="1568280"/>
            <a:ext cx="2162191" cy="101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4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02264-5953-468C-BDF4-E9B7AF9A3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Empathetic responding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603A297-5F58-446F-87AB-CCDF923D5657}"/>
              </a:ext>
            </a:extLst>
          </p:cNvPr>
          <p:cNvSpPr/>
          <p:nvPr/>
        </p:nvSpPr>
        <p:spPr>
          <a:xfrm>
            <a:off x="914400" y="1972400"/>
            <a:ext cx="2888974" cy="9144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Conversation partner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E971AA4-69D5-4F7C-93C7-314B33C408F6}"/>
              </a:ext>
            </a:extLst>
          </p:cNvPr>
          <p:cNvSpPr/>
          <p:nvPr/>
        </p:nvSpPr>
        <p:spPr>
          <a:xfrm>
            <a:off x="1144104" y="4892145"/>
            <a:ext cx="2396436" cy="9144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Dialogue agent 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1E53A23-2543-4E59-8161-67E7617ADD85}"/>
              </a:ext>
            </a:extLst>
          </p:cNvPr>
          <p:cNvSpPr txBox="1"/>
          <p:nvPr/>
        </p:nvSpPr>
        <p:spPr>
          <a:xfrm>
            <a:off x="4726609" y="2238745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describe personal experiences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A7C714D-DD9F-4FD7-8F81-7898B8FEF68C}"/>
              </a:ext>
            </a:extLst>
          </p:cNvPr>
          <p:cNvCxnSpPr>
            <a:cxnSpLocks/>
            <a:stCxn id="16" idx="6"/>
            <a:endCxn id="34" idx="1"/>
          </p:cNvCxnSpPr>
          <p:nvPr/>
        </p:nvCxnSpPr>
        <p:spPr>
          <a:xfrm>
            <a:off x="3540540" y="5349345"/>
            <a:ext cx="11860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3AD3692B-186F-4FAB-B980-AC24CE548C1F}"/>
              </a:ext>
            </a:extLst>
          </p:cNvPr>
          <p:cNvSpPr/>
          <p:nvPr/>
        </p:nvSpPr>
        <p:spPr>
          <a:xfrm>
            <a:off x="4726609" y="5164679"/>
            <a:ext cx="5288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understand and acknowledge any implied feelings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B688893-483D-44CE-A700-A8E680DCA756}"/>
              </a:ext>
            </a:extLst>
          </p:cNvPr>
          <p:cNvCxnSpPr>
            <a:cxnSpLocks/>
            <a:stCxn id="15" idx="6"/>
            <a:endCxn id="23" idx="1"/>
          </p:cNvCxnSpPr>
          <p:nvPr/>
        </p:nvCxnSpPr>
        <p:spPr>
          <a:xfrm flipV="1">
            <a:off x="3803374" y="2423411"/>
            <a:ext cx="923235" cy="61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D420A7E8-11C8-454F-AB01-C85CB9F34C41}"/>
              </a:ext>
            </a:extLst>
          </p:cNvPr>
          <p:cNvCxnSpPr>
            <a:cxnSpLocks/>
          </p:cNvCxnSpPr>
          <p:nvPr/>
        </p:nvCxnSpPr>
        <p:spPr>
          <a:xfrm flipV="1">
            <a:off x="2373244" y="3165260"/>
            <a:ext cx="0" cy="15484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C7C706E3-A082-4C47-83C0-6944D6D92FDE}"/>
              </a:ext>
            </a:extLst>
          </p:cNvPr>
          <p:cNvSpPr txBox="1"/>
          <p:nvPr/>
        </p:nvSpPr>
        <p:spPr>
          <a:xfrm>
            <a:off x="1144104" y="378653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12CB0324-7CB9-4240-9FC5-F23C88649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548" y="2778145"/>
            <a:ext cx="5397208" cy="2231064"/>
          </a:xfrm>
          <a:prstGeom prst="rect">
            <a:avLst/>
          </a:prstGeom>
        </p:spPr>
      </p:pic>
      <p:sp>
        <p:nvSpPr>
          <p:cNvPr id="72" name="矩形 71">
            <a:extLst>
              <a:ext uri="{FF2B5EF4-FFF2-40B4-BE49-F238E27FC236}">
                <a16:creationId xmlns:a16="http://schemas.microsoft.com/office/drawing/2014/main" id="{EC62476E-6A32-4E55-8CCA-40D08F70762C}"/>
              </a:ext>
            </a:extLst>
          </p:cNvPr>
          <p:cNvSpPr/>
          <p:nvPr/>
        </p:nvSpPr>
        <p:spPr>
          <a:xfrm>
            <a:off x="-43832" y="6581001"/>
            <a:ext cx="68819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i="1" dirty="0"/>
              <a:t>2019 ACL </a:t>
            </a:r>
            <a:r>
              <a:rPr lang="en-US" altLang="zh-CN" sz="1200" i="1" dirty="0"/>
              <a:t>Towards Empathetic Open-domain Conversation Models: a New Benchmark and Dataset</a:t>
            </a:r>
            <a:endParaRPr lang="zh-CN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037568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6EC0B-92CF-4933-B806-40B9F497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LEMPEx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A6C00D-1158-4A9F-BF9A-F72BD424B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97" y="1983052"/>
            <a:ext cx="1836219" cy="3587278"/>
          </a:xfrm>
          <a:prstGeom prst="rect">
            <a:avLst/>
          </a:prstGeom>
        </p:spPr>
      </p:pic>
      <p:sp>
        <p:nvSpPr>
          <p:cNvPr id="8" name="左大括号 7">
            <a:extLst>
              <a:ext uri="{FF2B5EF4-FFF2-40B4-BE49-F238E27FC236}">
                <a16:creationId xmlns:a16="http://schemas.microsoft.com/office/drawing/2014/main" id="{8712387F-E185-498F-A123-85D303513F98}"/>
              </a:ext>
            </a:extLst>
          </p:cNvPr>
          <p:cNvSpPr/>
          <p:nvPr/>
        </p:nvSpPr>
        <p:spPr>
          <a:xfrm rot="10800000">
            <a:off x="3067393" y="3429000"/>
            <a:ext cx="235092" cy="20308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C756D8-095A-4C91-8BE6-03FC83BCAC65}"/>
              </a:ext>
            </a:extLst>
          </p:cNvPr>
          <p:cNvSpPr txBox="1"/>
          <p:nvPr/>
        </p:nvSpPr>
        <p:spPr>
          <a:xfrm>
            <a:off x="3573670" y="4259782"/>
            <a:ext cx="650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 3 classifiers using T5 on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EmpathyMentalHealth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dataset 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85CDD22-3062-471C-9467-54D839F365FC}"/>
              </a:ext>
            </a:extLst>
          </p:cNvPr>
          <p:cNvCxnSpPr/>
          <p:nvPr/>
        </p:nvCxnSpPr>
        <p:spPr>
          <a:xfrm>
            <a:off x="2897808" y="2707861"/>
            <a:ext cx="5742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D641704-5358-4C90-9036-19B8F87C1E30}"/>
              </a:ext>
            </a:extLst>
          </p:cNvPr>
          <p:cNvSpPr txBox="1"/>
          <p:nvPr/>
        </p:nvSpPr>
        <p:spPr>
          <a:xfrm>
            <a:off x="3573670" y="2558739"/>
            <a:ext cx="493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VADER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used to generate a sentiment score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51D49CA-57E0-4D0A-A5CE-39AB1C82C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008" y="4893342"/>
            <a:ext cx="2789489" cy="120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34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5923D-13DB-4C5B-9B25-7145D0FB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6E66934-E5DD-4AA7-B762-D79D8F28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477" y="2608252"/>
            <a:ext cx="10505217" cy="280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0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ECF1A5D-BBFC-456F-B495-2CF94CC820DC}"/>
              </a:ext>
            </a:extLst>
          </p:cNvPr>
          <p:cNvSpPr txBox="1"/>
          <p:nvPr/>
        </p:nvSpPr>
        <p:spPr>
          <a:xfrm>
            <a:off x="5650947" y="3103122"/>
            <a:ext cx="89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ALL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51F7C0-FD0D-44C9-81B5-E5A7CFCC64AE}"/>
              </a:ext>
            </a:extLst>
          </p:cNvPr>
          <p:cNvSpPr txBox="1"/>
          <p:nvPr/>
        </p:nvSpPr>
        <p:spPr>
          <a:xfrm>
            <a:off x="5501860" y="3578040"/>
            <a:ext cx="1073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2021.12.13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746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02264-5953-468C-BDF4-E9B7AF9A3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EMPATHETICDIALOGUES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Dataset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EC62476E-6A32-4E55-8CCA-40D08F70762C}"/>
              </a:ext>
            </a:extLst>
          </p:cNvPr>
          <p:cNvSpPr/>
          <p:nvPr/>
        </p:nvSpPr>
        <p:spPr>
          <a:xfrm>
            <a:off x="-43832" y="6581001"/>
            <a:ext cx="68819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i="1" dirty="0"/>
              <a:t>2019 ACL </a:t>
            </a:r>
            <a:r>
              <a:rPr lang="en-US" altLang="zh-CN" sz="1200" i="1" dirty="0"/>
              <a:t>Towards Empathetic Open-domain Conversation Models: a New Benchmark and Dataset</a:t>
            </a:r>
            <a:endParaRPr lang="zh-CN" altLang="en-US" sz="1200" i="1" dirty="0"/>
          </a:p>
        </p:txBody>
      </p:sp>
      <p:pic>
        <p:nvPicPr>
          <p:cNvPr id="13" name="内容占位符 3">
            <a:extLst>
              <a:ext uri="{FF2B5EF4-FFF2-40B4-BE49-F238E27FC236}">
                <a16:creationId xmlns:a16="http://schemas.microsoft.com/office/drawing/2014/main" id="{B7787A2C-12D4-4714-B0CC-978171EC9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2861" y="2337766"/>
            <a:ext cx="10515600" cy="293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79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>
            <a:extLst>
              <a:ext uri="{FF2B5EF4-FFF2-40B4-BE49-F238E27FC236}">
                <a16:creationId xmlns:a16="http://schemas.microsoft.com/office/drawing/2014/main" id="{EC62476E-6A32-4E55-8CCA-40D08F70762C}"/>
              </a:ext>
            </a:extLst>
          </p:cNvPr>
          <p:cNvSpPr/>
          <p:nvPr/>
        </p:nvSpPr>
        <p:spPr>
          <a:xfrm>
            <a:off x="-43832" y="6581001"/>
            <a:ext cx="68819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i="1" dirty="0"/>
              <a:t>2019 ACL </a:t>
            </a:r>
            <a:r>
              <a:rPr lang="en-US" altLang="zh-CN" sz="1200" i="1" dirty="0"/>
              <a:t>Towards Empathetic Open-domain Conversation Models: a New Benchmark and Dataset</a:t>
            </a:r>
            <a:endParaRPr lang="zh-CN" altLang="en-US" sz="1200" i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592DAFC-DE3B-4D28-BF94-B7A46E2E7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5565" y="301660"/>
            <a:ext cx="4345206" cy="612058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BD29610-5EC3-4DC2-8095-EF112C070B7E}"/>
              </a:ext>
            </a:extLst>
          </p:cNvPr>
          <p:cNvSpPr/>
          <p:nvPr/>
        </p:nvSpPr>
        <p:spPr>
          <a:xfrm>
            <a:off x="5978990" y="757343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32 emotion labels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BC630B-0B87-4E5D-92BE-5BE7BB12C0F2}"/>
              </a:ext>
            </a:extLst>
          </p:cNvPr>
          <p:cNvSpPr/>
          <p:nvPr/>
        </p:nvSpPr>
        <p:spPr>
          <a:xfrm>
            <a:off x="5978990" y="1269761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24k conversations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DD5B6C-C5A4-4E6D-89B3-D941693E0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990" y="3123728"/>
            <a:ext cx="5238788" cy="2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56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9B322-509F-4B25-A311-6C639C28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43BDB3-3A65-40EB-93DB-1A69A14FF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Automatic Metrics</a:t>
            </a:r>
          </a:p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PPL (perplexity)</a:t>
            </a:r>
          </a:p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BLEU (n-grams overlap)</a:t>
            </a:r>
          </a:p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H@1,100 (accuracy) </a:t>
            </a:r>
          </a:p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Distinct (n-grams diversity)</a:t>
            </a:r>
          </a:p>
          <a:p>
            <a:pPr marL="0" indent="0"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Human ratings</a:t>
            </a:r>
          </a:p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Empathy</a:t>
            </a:r>
          </a:p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Relevance</a:t>
            </a:r>
          </a:p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Fluency</a:t>
            </a:r>
          </a:p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A/B Test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777A6AA-D267-4234-9219-BA7A9DA4F78C}"/>
              </a:ext>
            </a:extLst>
          </p:cNvPr>
          <p:cNvCxnSpPr/>
          <p:nvPr/>
        </p:nvCxnSpPr>
        <p:spPr>
          <a:xfrm flipV="1">
            <a:off x="2067339" y="5504070"/>
            <a:ext cx="415235" cy="136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FD43AA7-B524-4218-A675-BA7A2137967D}"/>
              </a:ext>
            </a:extLst>
          </p:cNvPr>
          <p:cNvCxnSpPr>
            <a:cxnSpLocks/>
          </p:cNvCxnSpPr>
          <p:nvPr/>
        </p:nvCxnSpPr>
        <p:spPr>
          <a:xfrm>
            <a:off x="2067339" y="5646152"/>
            <a:ext cx="415234" cy="1224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E8D033F-7228-4A2F-9A11-3D37B876EA5B}"/>
              </a:ext>
            </a:extLst>
          </p:cNvPr>
          <p:cNvCxnSpPr>
            <a:cxnSpLocks/>
          </p:cNvCxnSpPr>
          <p:nvPr/>
        </p:nvCxnSpPr>
        <p:spPr>
          <a:xfrm>
            <a:off x="2067338" y="5641009"/>
            <a:ext cx="415235" cy="385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8FA1AE2-8087-4E1C-9843-33541337CE0B}"/>
              </a:ext>
            </a:extLst>
          </p:cNvPr>
          <p:cNvSpPr txBox="1"/>
          <p:nvPr/>
        </p:nvSpPr>
        <p:spPr>
          <a:xfrm>
            <a:off x="2509078" y="5341717"/>
            <a:ext cx="565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win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272FA2C-6727-44F0-8302-834762BBF658}"/>
              </a:ext>
            </a:extLst>
          </p:cNvPr>
          <p:cNvSpPr txBox="1"/>
          <p:nvPr/>
        </p:nvSpPr>
        <p:spPr>
          <a:xfrm>
            <a:off x="2509078" y="5617382"/>
            <a:ext cx="565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lost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E51F5C3-A8AA-4837-8D69-FAF038815FF4}"/>
              </a:ext>
            </a:extLst>
          </p:cNvPr>
          <p:cNvSpPr txBox="1"/>
          <p:nvPr/>
        </p:nvSpPr>
        <p:spPr>
          <a:xfrm>
            <a:off x="2509078" y="5902832"/>
            <a:ext cx="565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tie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E788AC2-144B-4B74-BBF2-B2B36E7A1F68}"/>
              </a:ext>
            </a:extLst>
          </p:cNvPr>
          <p:cNvCxnSpPr>
            <a:cxnSpLocks/>
          </p:cNvCxnSpPr>
          <p:nvPr/>
        </p:nvCxnSpPr>
        <p:spPr>
          <a:xfrm>
            <a:off x="2871304" y="2535582"/>
            <a:ext cx="16918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51E294-3036-4A42-B187-7A7224F2F460}"/>
                  </a:ext>
                </a:extLst>
              </p:cNvPr>
              <p:cNvSpPr txBox="1"/>
              <p:nvPr/>
            </p:nvSpPr>
            <p:spPr>
              <a:xfrm>
                <a:off x="4563165" y="2302325"/>
                <a:ext cx="1439946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𝑎𝑣𝑒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p>
                          </m:sSup>
                        </m:fName>
                        <m:e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51E294-3036-4A42-B187-7A7224F2F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65" y="2302325"/>
                <a:ext cx="1439946" cy="374270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55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5EE75-D310-4353-8720-24B91BA9C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Persona Empathetic Conversation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F99C74E-6932-4EDD-874A-3F474025325D}"/>
              </a:ext>
            </a:extLst>
          </p:cNvPr>
          <p:cNvSpPr/>
          <p:nvPr/>
        </p:nvSpPr>
        <p:spPr>
          <a:xfrm>
            <a:off x="0" y="6581001"/>
            <a:ext cx="49968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i="1" dirty="0"/>
              <a:t>2020 EMNLP </a:t>
            </a:r>
            <a:r>
              <a:rPr lang="zh-CN" altLang="en-US" sz="1200" i="1" dirty="0"/>
              <a:t>Towards Persona-Based Empathetic Conversational Models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9D7033C-2E93-49D1-B7A8-DB75BD27C9E2}"/>
              </a:ext>
            </a:extLst>
          </p:cNvPr>
          <p:cNvSpPr/>
          <p:nvPr/>
        </p:nvSpPr>
        <p:spPr>
          <a:xfrm>
            <a:off x="879061" y="1939234"/>
            <a:ext cx="1727200" cy="60300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Persona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1F268B6-94EF-4D39-A6D0-2587A6F5FE77}"/>
              </a:ext>
            </a:extLst>
          </p:cNvPr>
          <p:cNvSpPr/>
          <p:nvPr/>
        </p:nvSpPr>
        <p:spPr>
          <a:xfrm>
            <a:off x="838200" y="4067397"/>
            <a:ext cx="1808922" cy="60300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Empathy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42CA5D0-A8E4-4701-90D3-4285BC5FC608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1742661" y="2542243"/>
            <a:ext cx="0" cy="15251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75495A4-4202-4D52-A5F9-6C6E5B2F84FE}"/>
              </a:ext>
            </a:extLst>
          </p:cNvPr>
          <p:cNvSpPr txBox="1"/>
          <p:nvPr/>
        </p:nvSpPr>
        <p:spPr>
          <a:xfrm>
            <a:off x="879061" y="3189763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influence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110B643-1107-4477-839A-F4996DF4E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183" y="1838742"/>
            <a:ext cx="7401617" cy="414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18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D78D10-5BCF-487B-A789-C28F56BC1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Source 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17BFB6E-5422-435C-A45E-673FFA0BA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861" y="1913973"/>
            <a:ext cx="462169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Reddits, a discussion forum</a:t>
            </a:r>
          </a:p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Happy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subreddit</a:t>
            </a:r>
          </a:p>
          <a:p>
            <a:pPr marL="0" indent="0"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warm and happy stories and thoughts</a:t>
            </a:r>
          </a:p>
          <a:p>
            <a:pPr marL="0" indent="0"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Offmychest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subreddit</a:t>
            </a:r>
          </a:p>
          <a:p>
            <a:pPr marL="0" indent="0"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deeply emotional things</a:t>
            </a:r>
          </a:p>
          <a:p>
            <a:pPr marL="0" indent="0"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Casual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conversation</a:t>
            </a:r>
          </a:p>
          <a:p>
            <a:pPr marL="0" indent="0"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casual conversations, i.e., the control group</a:t>
            </a:r>
          </a:p>
          <a:p>
            <a:pPr marL="0" indent="0">
              <a:buNone/>
            </a:pP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C4B9CB-35BE-45F4-866F-5B9E15F8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83" y="1847712"/>
            <a:ext cx="5252539" cy="23891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26F1AA-F10F-4B97-ACA2-9F80600F8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627" y="4783624"/>
            <a:ext cx="5155096" cy="99432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E87E08B-494C-4CF3-ACEC-A29DA585E464}"/>
              </a:ext>
            </a:extLst>
          </p:cNvPr>
          <p:cNvSpPr txBox="1"/>
          <p:nvPr/>
        </p:nvSpPr>
        <p:spPr>
          <a:xfrm>
            <a:off x="6533321" y="6063136"/>
            <a:ext cx="157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haroni" panose="02010803020104030203" pitchFamily="2" charset="-79"/>
                <a:cs typeface="Aharoni" panose="02010803020104030203" pitchFamily="2" charset="-79"/>
              </a:rPr>
              <a:t>Sentiment   [-1, 1]</a:t>
            </a:r>
          </a:p>
          <a:p>
            <a:r>
              <a:rPr lang="en-US" altLang="zh-CN" sz="1400" dirty="0">
                <a:latin typeface="Aharoni" panose="02010803020104030203" pitchFamily="2" charset="-79"/>
                <a:cs typeface="Aharoni" panose="02010803020104030203" pitchFamily="2" charset="-79"/>
              </a:rPr>
              <a:t>Empathy     [0, 1]</a:t>
            </a:r>
            <a:endParaRPr lang="zh-CN" altLang="en-US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03137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5F434B6-5A8E-460A-A70C-39D36FBE1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Conversation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2914F4-D692-4845-8096-86AE534C0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849312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All speakers have at least one persona sentence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last speaker is different from the first speaker in each conversation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4C1C47-06EE-462A-A0D8-694C8B3F2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90" y="2965243"/>
            <a:ext cx="4552364" cy="342237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AF7DCBA-E35F-4933-8FE5-652DC3EF8F96}"/>
              </a:ext>
            </a:extLst>
          </p:cNvPr>
          <p:cNvSpPr txBox="1"/>
          <p:nvPr/>
        </p:nvSpPr>
        <p:spPr>
          <a:xfrm>
            <a:off x="8644835" y="3464339"/>
            <a:ext cx="17183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haroni" panose="02010803020104030203" pitchFamily="2" charset="-79"/>
                <a:cs typeface="Aharoni" panose="02010803020104030203" pitchFamily="2" charset="-79"/>
              </a:rPr>
              <a:t>A: xxxxxxx</a:t>
            </a:r>
          </a:p>
          <a:p>
            <a:r>
              <a:rPr lang="en-US" altLang="zh-CN" sz="2000" dirty="0">
                <a:latin typeface="Aharoni" panose="02010803020104030203" pitchFamily="2" charset="-79"/>
                <a:cs typeface="Aharoni" panose="02010803020104030203" pitchFamily="2" charset="-79"/>
              </a:rPr>
              <a:t>B: xxxxxxx</a:t>
            </a:r>
          </a:p>
          <a:p>
            <a:r>
              <a:rPr lang="en-US" altLang="zh-CN" sz="2000" dirty="0">
                <a:latin typeface="Aharoni" panose="02010803020104030203" pitchFamily="2" charset="-79"/>
                <a:cs typeface="Aharoni" panose="02010803020104030203" pitchFamily="2" charset="-79"/>
              </a:rPr>
              <a:t>C: xxxxxxx</a:t>
            </a:r>
          </a:p>
          <a:p>
            <a:r>
              <a:rPr lang="en-US" altLang="zh-CN" sz="2000" dirty="0">
                <a:latin typeface="Aharoni" panose="02010803020104030203" pitchFamily="2" charset="-79"/>
                <a:cs typeface="Aharoni" panose="02010803020104030203" pitchFamily="2" charset="-79"/>
              </a:rPr>
              <a:t>B: xxxxxxx</a:t>
            </a:r>
          </a:p>
          <a:p>
            <a:r>
              <a:rPr lang="en-US" altLang="zh-CN" sz="20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C: xxxxxxx</a:t>
            </a:r>
            <a:endParaRPr lang="zh-CN" altLang="en-US" sz="20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DF66EE-4E74-4DB5-982F-FFFE4E328557}"/>
              </a:ext>
            </a:extLst>
          </p:cNvPr>
          <p:cNvSpPr txBox="1"/>
          <p:nvPr/>
        </p:nvSpPr>
        <p:spPr>
          <a:xfrm>
            <a:off x="8084439" y="3494853"/>
            <a:ext cx="596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haroni" panose="02010803020104030203" pitchFamily="2" charset="-79"/>
                <a:cs typeface="Aharoni" panose="02010803020104030203" pitchFamily="2" charset="-79"/>
              </a:rPr>
              <a:t>post</a:t>
            </a:r>
            <a:endParaRPr lang="zh-CN" altLang="en-US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C8489B-84B9-4BF0-B58A-FB74ABE002A5}"/>
              </a:ext>
            </a:extLst>
          </p:cNvPr>
          <p:cNvSpPr txBox="1"/>
          <p:nvPr/>
        </p:nvSpPr>
        <p:spPr>
          <a:xfrm>
            <a:off x="7723987" y="4727953"/>
            <a:ext cx="101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haroni" panose="02010803020104030203" pitchFamily="2" charset="-79"/>
                <a:cs typeface="Aharoni" panose="02010803020104030203" pitchFamily="2" charset="-79"/>
              </a:rPr>
              <a:t>response</a:t>
            </a:r>
            <a:endParaRPr lang="zh-CN" altLang="en-US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B13733BF-4D4A-4485-88AA-F05B56CBE4E3}"/>
              </a:ext>
            </a:extLst>
          </p:cNvPr>
          <p:cNvSpPr/>
          <p:nvPr/>
        </p:nvSpPr>
        <p:spPr>
          <a:xfrm>
            <a:off x="7817370" y="3639906"/>
            <a:ext cx="195778" cy="983517"/>
          </a:xfrm>
          <a:prstGeom prst="lef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93897A1-20BA-4195-AADF-29EB3A1939F9}"/>
              </a:ext>
            </a:extLst>
          </p:cNvPr>
          <p:cNvSpPr txBox="1"/>
          <p:nvPr/>
        </p:nvSpPr>
        <p:spPr>
          <a:xfrm>
            <a:off x="6983895" y="3967442"/>
            <a:ext cx="875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haroni" panose="02010803020104030203" pitchFamily="2" charset="-79"/>
                <a:cs typeface="Aharoni" panose="02010803020104030203" pitchFamily="2" charset="-79"/>
              </a:rPr>
              <a:t>context</a:t>
            </a:r>
            <a:endParaRPr lang="zh-CN" altLang="en-US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03091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7846</TotalTime>
  <Words>704</Words>
  <Application>Microsoft Office PowerPoint</Application>
  <PresentationFormat>宽屏</PresentationFormat>
  <Paragraphs>178</Paragraphs>
  <Slides>32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等线</vt:lpstr>
      <vt:lpstr>等线 Light</vt:lpstr>
      <vt:lpstr>微软雅黑</vt:lpstr>
      <vt:lpstr>Aharoni</vt:lpstr>
      <vt:lpstr>Arial</vt:lpstr>
      <vt:lpstr>Arial Black</vt:lpstr>
      <vt:lpstr>Bahnschrift</vt:lpstr>
      <vt:lpstr>Cambria Math</vt:lpstr>
      <vt:lpstr>Times New Roman</vt:lpstr>
      <vt:lpstr>Wingdings</vt:lpstr>
      <vt:lpstr>Office 主题​​</vt:lpstr>
      <vt:lpstr>Empathetic Dialogue Generation</vt:lpstr>
      <vt:lpstr>Outlines</vt:lpstr>
      <vt:lpstr>Empathetic responding</vt:lpstr>
      <vt:lpstr>EMPATHETICDIALOGUES（Dataset）</vt:lpstr>
      <vt:lpstr>PowerPoint 演示文稿</vt:lpstr>
      <vt:lpstr>Evaluation</vt:lpstr>
      <vt:lpstr>Persona Empathetic Conversation</vt:lpstr>
      <vt:lpstr>Data Source </vt:lpstr>
      <vt:lpstr>Conversation</vt:lpstr>
      <vt:lpstr>Persona Collection</vt:lpstr>
      <vt:lpstr>CoMAE</vt:lpstr>
      <vt:lpstr>CoMAE</vt:lpstr>
      <vt:lpstr>EmpTransfo</vt:lpstr>
      <vt:lpstr>EmpTransfo</vt:lpstr>
      <vt:lpstr>MoEL</vt:lpstr>
      <vt:lpstr>MoEL</vt:lpstr>
      <vt:lpstr>CoMAE</vt:lpstr>
      <vt:lpstr>CoMAE</vt:lpstr>
      <vt:lpstr>Results</vt:lpstr>
      <vt:lpstr>MIME</vt:lpstr>
      <vt:lpstr>MIME</vt:lpstr>
      <vt:lpstr>MIME</vt:lpstr>
      <vt:lpstr>MIME</vt:lpstr>
      <vt:lpstr>MIME (Response-Emotion Sampling)</vt:lpstr>
      <vt:lpstr>MIME</vt:lpstr>
      <vt:lpstr>Results</vt:lpstr>
      <vt:lpstr> LEMPEx</vt:lpstr>
      <vt:lpstr> LEMPEx</vt:lpstr>
      <vt:lpstr> LEMPEx</vt:lpstr>
      <vt:lpstr> LEMPEx</vt:lpstr>
      <vt:lpstr>Results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Empathetic Dialogue</dc:title>
  <dc:creator>icalps</dc:creator>
  <cp:lastModifiedBy>icalps</cp:lastModifiedBy>
  <cp:revision>94</cp:revision>
  <dcterms:created xsi:type="dcterms:W3CDTF">2021-12-07T06:25:37Z</dcterms:created>
  <dcterms:modified xsi:type="dcterms:W3CDTF">2021-12-13T05:57:47Z</dcterms:modified>
</cp:coreProperties>
</file>